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63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1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29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53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6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1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5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hussaini021/Library_manag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Library Management Database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database solution for Kabul University's library resources. Created by Murtaza Hussaini, Jawid Muradi &amp; Farid Wardak, 2025.</a:t>
            </a:r>
            <a:endParaRPr lang="en-US" b="1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3"/>
            <a:ext cx="7866340" cy="372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100"/>
              </a:lnSpc>
              <a:buFont typeface="+mj-lt"/>
              <a:buAutoNum type="arabicPeriod"/>
            </a:pPr>
            <a:r>
              <a:rPr lang="en-US" sz="2200" b="1" dirty="0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Create by  </a:t>
            </a: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J</a:t>
            </a:r>
            <a:r>
              <a:rPr lang="en-US" sz="2200" b="1" dirty="0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aweid </a:t>
            </a:r>
            <a:r>
              <a:rPr lang="en-US" sz="2200" b="1" dirty="0" err="1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Moraadi</a:t>
            </a:r>
            <a:r>
              <a:rPr lang="en-US" sz="2200" b="1" dirty="0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 </a:t>
            </a: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,</a:t>
            </a:r>
            <a:r>
              <a:rPr lang="en-US" sz="2200" b="1" dirty="0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 </a:t>
            </a:r>
            <a:r>
              <a:rPr lang="en-US" sz="2200" b="1" dirty="0" err="1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Murtaza</a:t>
            </a:r>
            <a:r>
              <a:rPr lang="en-US" sz="2200" b="1" dirty="0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 </a:t>
            </a:r>
            <a:r>
              <a:rPr lang="en-US" sz="2200" b="1" dirty="0" err="1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Husaini</a:t>
            </a:r>
            <a:r>
              <a:rPr lang="en-US" sz="2200" b="1" dirty="0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 &amp; </a:t>
            </a:r>
            <a:r>
              <a:rPr lang="en-US" sz="2200" b="1" dirty="0" err="1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Farid</a:t>
            </a:r>
            <a:r>
              <a:rPr lang="en-US" sz="2200" b="1" dirty="0" smtClean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</a:rPr>
              <a:t> W </a:t>
            </a:r>
            <a:endParaRPr lang="en-US" sz="2200" dirty="0"/>
          </a:p>
        </p:txBody>
      </p:sp>
      <p:sp>
        <p:nvSpPr>
          <p:cNvPr id="8" name="12-Point Star 7"/>
          <p:cNvSpPr/>
          <p:nvPr/>
        </p:nvSpPr>
        <p:spPr>
          <a:xfrm>
            <a:off x="1149073" y="6426994"/>
            <a:ext cx="168736" cy="276727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6693" y="6352673"/>
            <a:ext cx="6411170" cy="757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Supervised by Professors </a:t>
            </a:r>
            <a:r>
              <a:rPr lang="en-US" sz="2400" b="1" dirty="0" err="1" smtClean="0">
                <a:solidFill>
                  <a:schemeClr val="tx1"/>
                </a:solidFill>
              </a:rPr>
              <a:t>Gharani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– Database project 2025”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Transaction Table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Identifiers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69919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Transaction_ID (PK), Faculty-id (FK1), Person_id (FK2), book_id (FK3)</a:t>
            </a:r>
            <a:endParaRPr lang="en-US" sz="1750" b="1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496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4968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Issue Date, Return Date</a:t>
            </a:r>
            <a:endParaRPr lang="en-US" sz="1750" b="1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474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Faculty (1:M), Person (1:M), Registration (M:1)</a:t>
            </a:r>
            <a:endParaRPr lang="en-US" sz="175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199" y="355283"/>
            <a:ext cx="3230642" cy="403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Book Details Table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9" y="1017389"/>
            <a:ext cx="3230642" cy="19966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44290" y="1017389"/>
            <a:ext cx="161532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Primary Fields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3844290" y="1479186"/>
            <a:ext cx="1033391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Book_Id (PK), Book Name, Author Name, Publisher Name</a:t>
            </a:r>
            <a:endParaRPr lang="en-US" sz="1600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99" y="3272433"/>
            <a:ext cx="3230642" cy="19966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44290" y="3272433"/>
            <a:ext cx="161532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Publication Info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3844290" y="3551872"/>
            <a:ext cx="1033391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Edition, Book cost, No. of pages, Book Description</a:t>
            </a:r>
            <a:endParaRPr lang="en-US" sz="160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99" y="5527477"/>
            <a:ext cx="3230642" cy="19966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844290" y="5527477"/>
            <a:ext cx="161532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Inventory Data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3844290" y="5806916"/>
            <a:ext cx="1033391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of Entity, No of copy, Status</a:t>
            </a:r>
            <a:endParaRPr lang="en-US" sz="1600" b="1" dirty="0"/>
          </a:p>
        </p:txBody>
      </p:sp>
      <p:sp>
        <p:nvSpPr>
          <p:cNvPr id="12" name="Text 7"/>
          <p:cNvSpPr/>
          <p:nvPr/>
        </p:nvSpPr>
        <p:spPr>
          <a:xfrm>
            <a:off x="452199" y="7669530"/>
            <a:ext cx="1372600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main table in the ER Diagram with M:1 Optional relationship to Person table and 1:1 Mandatory relationship to Warehouse table.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75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2680930"/>
            <a:ext cx="4688205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Return Details Table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3530560"/>
            <a:ext cx="879038" cy="10547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7958" y="3706297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Logging Returns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7958" y="4104680"/>
            <a:ext cx="1225712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Tracks book returns by person, ensuring accurate records.</a:t>
            </a:r>
            <a:endParaRPr lang="en-US" b="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4585335"/>
            <a:ext cx="879038" cy="10547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7958" y="4761071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Fields</a:t>
            </a:r>
            <a:endParaRPr lang="en-US" sz="1800" b="1" dirty="0"/>
          </a:p>
        </p:txBody>
      </p:sp>
      <p:sp>
        <p:nvSpPr>
          <p:cNvPr id="9" name="Text 4"/>
          <p:cNvSpPr/>
          <p:nvPr/>
        </p:nvSpPr>
        <p:spPr>
          <a:xfrm>
            <a:off x="1757958" y="5159454"/>
            <a:ext cx="1225712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Includes return ID (PK), person, book, and receiver IDs (FKs).</a:t>
            </a:r>
            <a:endParaRPr lang="en-US" b="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" y="5640110"/>
            <a:ext cx="879038" cy="10547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7958" y="5815846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Date Tracking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57958" y="6214229"/>
            <a:ext cx="1225712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Captures return and due dates for reference.</a:t>
            </a:r>
            <a:endParaRPr lang="en-US" b="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" y="6694884"/>
            <a:ext cx="879038" cy="10547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7958" y="6870621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Penalty Link</a:t>
            </a:r>
            <a:endParaRPr lang="en-US" sz="1800" b="1" dirty="0"/>
          </a:p>
        </p:txBody>
      </p:sp>
      <p:sp>
        <p:nvSpPr>
          <p:cNvPr id="15" name="Text 8"/>
          <p:cNvSpPr/>
          <p:nvPr/>
        </p:nvSpPr>
        <p:spPr>
          <a:xfrm>
            <a:off x="1757958" y="7269004"/>
            <a:ext cx="1225712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Mandatory 1:1 relationship with the Penalty table.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01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931551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Category Table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1802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Categorizing Books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3751183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Organizes books into subjects for easy </a:t>
            </a:r>
            <a:r>
              <a:rPr lang="en-US" sz="20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retrieval</a:t>
            </a: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b="1" dirty="0"/>
          </a:p>
        </p:txBody>
      </p:sp>
      <p:sp>
        <p:nvSpPr>
          <p:cNvPr id="5" name="Text 3"/>
          <p:cNvSpPr/>
          <p:nvPr/>
        </p:nvSpPr>
        <p:spPr>
          <a:xfrm>
            <a:off x="749260" y="4628674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Category_id</a:t>
            </a:r>
            <a:r>
              <a:rPr lang="en-US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(PK)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5045988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Name</a:t>
            </a:r>
            <a:endParaRPr lang="en-US" sz="1650" b="1" dirty="0"/>
          </a:p>
        </p:txBody>
      </p:sp>
      <p:sp>
        <p:nvSpPr>
          <p:cNvPr id="7" name="Text 5"/>
          <p:cNvSpPr/>
          <p:nvPr/>
        </p:nvSpPr>
        <p:spPr>
          <a:xfrm>
            <a:off x="749260" y="5463302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Location</a:t>
            </a:r>
            <a:endParaRPr lang="en-US" sz="1650" b="1" dirty="0"/>
          </a:p>
        </p:txBody>
      </p:sp>
      <p:sp>
        <p:nvSpPr>
          <p:cNvPr id="8" name="Text 6"/>
          <p:cNvSpPr/>
          <p:nvPr/>
        </p:nvSpPr>
        <p:spPr>
          <a:xfrm>
            <a:off x="749260" y="5880616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Description</a:t>
            </a:r>
            <a:endParaRPr lang="en-US" sz="1650" b="1" dirty="0"/>
          </a:p>
        </p:txBody>
      </p:sp>
      <p:sp>
        <p:nvSpPr>
          <p:cNvPr id="9" name="Text 7"/>
          <p:cNvSpPr/>
          <p:nvPr/>
        </p:nvSpPr>
        <p:spPr>
          <a:xfrm>
            <a:off x="5307687" y="31802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Inventory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07687" y="3751183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Records quantity and warehouse information.</a:t>
            </a:r>
            <a:endParaRPr lang="en-US" b="1" dirty="0"/>
          </a:p>
        </p:txBody>
      </p:sp>
      <p:sp>
        <p:nvSpPr>
          <p:cNvPr id="11" name="Text 9"/>
          <p:cNvSpPr/>
          <p:nvPr/>
        </p:nvSpPr>
        <p:spPr>
          <a:xfrm>
            <a:off x="5307687" y="4628674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Quantity of Book</a:t>
            </a:r>
            <a:endParaRPr lang="en-US" b="1" dirty="0"/>
          </a:p>
        </p:txBody>
      </p:sp>
      <p:sp>
        <p:nvSpPr>
          <p:cNvPr id="12" name="Text 10"/>
          <p:cNvSpPr/>
          <p:nvPr/>
        </p:nvSpPr>
        <p:spPr>
          <a:xfrm>
            <a:off x="5307687" y="5120878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No. warehouse</a:t>
            </a:r>
            <a:endParaRPr lang="en-US" b="1" dirty="0"/>
          </a:p>
        </p:txBody>
      </p:sp>
      <p:sp>
        <p:nvSpPr>
          <p:cNvPr id="13" name="Text 11"/>
          <p:cNvSpPr/>
          <p:nvPr/>
        </p:nvSpPr>
        <p:spPr>
          <a:xfrm>
            <a:off x="9866114" y="31802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Relationships</a:t>
            </a:r>
            <a:endParaRPr lang="en-US" sz="2200" b="1" dirty="0"/>
          </a:p>
        </p:txBody>
      </p:sp>
      <p:sp>
        <p:nvSpPr>
          <p:cNvPr id="14" name="Text 12"/>
          <p:cNvSpPr/>
          <p:nvPr/>
        </p:nvSpPr>
        <p:spPr>
          <a:xfrm>
            <a:off x="9866114" y="3751183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Mandatory 1:1 links with Book Details and Warehouse.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81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764858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Warehouse Table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1799511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63335" y="201358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Book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335" y="2498765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Manages the physical inventory of books.</a:t>
            </a:r>
            <a:endParaRPr lang="en-US" b="1" dirty="0"/>
          </a:p>
        </p:txBody>
      </p:sp>
      <p:sp>
        <p:nvSpPr>
          <p:cNvPr id="7" name="Shape 4"/>
          <p:cNvSpPr/>
          <p:nvPr/>
        </p:nvSpPr>
        <p:spPr>
          <a:xfrm>
            <a:off x="749260" y="3269337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963335" y="34834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Tracking Fields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335" y="3968591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Includes storage ID (PK), book ID (FK), location, and shelf number.</a:t>
            </a:r>
            <a:endParaRPr lang="en-US" b="1" dirty="0"/>
          </a:p>
        </p:txBody>
      </p:sp>
      <p:sp>
        <p:nvSpPr>
          <p:cNvPr id="10" name="Shape 7"/>
          <p:cNvSpPr/>
          <p:nvPr/>
        </p:nvSpPr>
        <p:spPr>
          <a:xfrm>
            <a:off x="749260" y="4739164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963335" y="49532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Inventory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3335" y="5438418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Records quantity, current load, and status.</a:t>
            </a:r>
            <a:endParaRPr lang="en-US" b="1" dirty="0"/>
          </a:p>
        </p:txBody>
      </p:sp>
      <p:sp>
        <p:nvSpPr>
          <p:cNvPr id="13" name="Shape 10"/>
          <p:cNvSpPr/>
          <p:nvPr/>
        </p:nvSpPr>
        <p:spPr>
          <a:xfrm>
            <a:off x="749260" y="6208990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963335" y="642306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Core Relationships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3335" y="6908244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Mandatory 1:1 relationships with Book Details and Category tables.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334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245870"/>
            <a:ext cx="714863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Library Table (Main Table)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1421" y="304240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Library ID (PK)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3527584"/>
            <a:ext cx="39468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Unique identifier for each branch.</a:t>
            </a:r>
            <a:endParaRPr lang="en-US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75" y="2387560"/>
            <a:ext cx="4596051" cy="45960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53529" y="3539788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934337" y="246149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Branch Details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337" y="2946678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Name, location, and manager information.</a:t>
            </a:r>
            <a:endParaRPr lang="en-US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5" y="2387560"/>
            <a:ext cx="4596051" cy="45960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52087" y="2955429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10041374" y="41005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Summary Counts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41374" y="4585692"/>
            <a:ext cx="383976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Total books, categories, staff, and members.</a:t>
            </a:r>
            <a:endParaRPr lang="en-US" b="1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175" y="2387560"/>
            <a:ext cx="4596051" cy="459605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63536" y="4485382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9934337" y="573952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Operational Status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934337" y="6224707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Tracks books issued and overall status.</a:t>
            </a:r>
            <a:endParaRPr lang="en-US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175" y="2387560"/>
            <a:ext cx="4596051" cy="459605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52087" y="6015216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3"/>
          <p:cNvSpPr/>
          <p:nvPr/>
        </p:nvSpPr>
        <p:spPr>
          <a:xfrm>
            <a:off x="1841421" y="515862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Relationships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49260" y="5643801"/>
            <a:ext cx="394680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M:1 mandatory links to Person, Book Details, Warehouse, and Library Staff.</a:t>
            </a:r>
            <a:endParaRPr lang="en-US" b="1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175" y="2387560"/>
            <a:ext cx="4596051" cy="459605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853529" y="5430857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22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729139"/>
            <a:ext cx="5471279" cy="68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Library Staff Table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18066" y="1720572"/>
            <a:ext cx="7707868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database efficiently handles user registrations, book inventories, and borrow/return activities. It uses well-defined relationships to ensure data integrity and is scalable for future additions like fines, notifications, or user analytics.</a:t>
            </a:r>
            <a:endParaRPr lang="en-US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6" y="3299698"/>
            <a:ext cx="512921" cy="512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6132" y="3385661"/>
            <a:ext cx="168021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Staff ID (PK)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436132" y="3850600"/>
            <a:ext cx="1680210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Unique identifier for each employee.</a:t>
            </a:r>
            <a:endParaRPr lang="en-US" b="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803" y="3299698"/>
            <a:ext cx="512921" cy="5129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90868" y="3385661"/>
            <a:ext cx="1680210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Personal Details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4090868" y="4192548"/>
            <a:ext cx="1680210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Full name, email, and phone number.</a:t>
            </a:r>
            <a:endParaRPr lang="en-US" b="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539" y="3299698"/>
            <a:ext cx="512921" cy="5129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45605" y="3385661"/>
            <a:ext cx="1680210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Employment Info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6745605" y="4192548"/>
            <a:ext cx="1680210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Position, hire date, and shift time.</a:t>
            </a:r>
            <a:endParaRPr lang="en-US" b="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66" y="5623084"/>
            <a:ext cx="512921" cy="5129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6132" y="5709047"/>
            <a:ext cx="1680210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Access Credentials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1436132" y="6515933"/>
            <a:ext cx="1680210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Username and password for system access.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416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820358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Penalty Table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4855012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52" y="4881801"/>
            <a:ext cx="342543" cy="4281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45062" y="492859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45062" y="5413772"/>
            <a:ext cx="57364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Manages penalties for overdue book returns.</a:t>
            </a:r>
            <a:endParaRPr lang="en-US" b="1" dirty="0"/>
          </a:p>
        </p:txBody>
      </p:sp>
      <p:sp>
        <p:nvSpPr>
          <p:cNvPr id="8" name="Shape 4"/>
          <p:cNvSpPr/>
          <p:nvPr/>
        </p:nvSpPr>
        <p:spPr>
          <a:xfrm>
            <a:off x="7449026" y="4855012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618" y="4881801"/>
            <a:ext cx="342543" cy="4281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44827" y="492859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Fields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44827" y="5413772"/>
            <a:ext cx="57364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Penalty_ID (PK), Person_id (FK), Transaction_ID (FK).</a:t>
            </a:r>
            <a:endParaRPr lang="en-US" b="1" dirty="0"/>
          </a:p>
        </p:txBody>
      </p:sp>
      <p:sp>
        <p:nvSpPr>
          <p:cNvPr id="12" name="Shape 7"/>
          <p:cNvSpPr/>
          <p:nvPr/>
        </p:nvSpPr>
        <p:spPr>
          <a:xfrm>
            <a:off x="749260" y="618434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52" y="6211133"/>
            <a:ext cx="342543" cy="4281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45062" y="62579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Tracking Details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45062" y="6743105"/>
            <a:ext cx="57364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Amount, penalty date, paid status, and due days.</a:t>
            </a:r>
            <a:endParaRPr lang="en-US" b="1" dirty="0"/>
          </a:p>
        </p:txBody>
      </p:sp>
      <p:sp>
        <p:nvSpPr>
          <p:cNvPr id="16" name="Shape 10"/>
          <p:cNvSpPr/>
          <p:nvPr/>
        </p:nvSpPr>
        <p:spPr>
          <a:xfrm>
            <a:off x="7449026" y="618434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618" y="6211133"/>
            <a:ext cx="342543" cy="42814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44827" y="62579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44827" y="6743105"/>
            <a:ext cx="57364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Foreign keys link to Person and Transaction tables.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128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342906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377559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717268" y="237755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Clear Structure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717268" y="2862739"/>
            <a:ext cx="7163872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System provides a clear view of library operations.</a:t>
            </a:r>
            <a:endParaRPr lang="en-US" b="1" dirty="0"/>
          </a:p>
        </p:txBody>
      </p:sp>
      <p:sp>
        <p:nvSpPr>
          <p:cNvPr id="7" name="Shape 4"/>
          <p:cNvSpPr/>
          <p:nvPr/>
        </p:nvSpPr>
        <p:spPr>
          <a:xfrm>
            <a:off x="6556772" y="3419237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7038380" y="341923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System Interaction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38380" y="3904417"/>
            <a:ext cx="68427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Shows interactions between users, books, and the database.</a:t>
            </a:r>
            <a:endParaRPr lang="en-US" b="1" dirty="0"/>
          </a:p>
        </p:txBody>
      </p:sp>
      <p:sp>
        <p:nvSpPr>
          <p:cNvPr id="10" name="Shape 7"/>
          <p:cNvSpPr/>
          <p:nvPr/>
        </p:nvSpPr>
        <p:spPr>
          <a:xfrm>
            <a:off x="6877883" y="4460915"/>
            <a:ext cx="160496" cy="1170027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7359491" y="446091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Foundation Model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359491" y="4946094"/>
            <a:ext cx="652164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Simplified yet functional for implementation or understanding.</a:t>
            </a:r>
            <a:endParaRPr lang="en-US" b="1" dirty="0"/>
          </a:p>
        </p:txBody>
      </p:sp>
      <p:sp>
        <p:nvSpPr>
          <p:cNvPr id="13" name="Shape 10"/>
          <p:cNvSpPr/>
          <p:nvPr/>
        </p:nvSpPr>
        <p:spPr>
          <a:xfrm>
            <a:off x="7199114" y="5845016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7680722" y="584501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Enhanced Efficiency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680722" y="6330196"/>
            <a:ext cx="620041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Improves library efficiency and data tracking.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30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530" y="517803"/>
            <a:ext cx="5043011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Want to Learn More?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45530" y="1427917"/>
            <a:ext cx="7825740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If you're interested in exploring the full diagram and the complete presentation, or want more information:</a:t>
            </a:r>
            <a:endParaRPr lang="en-US" b="1" dirty="0"/>
          </a:p>
        </p:txBody>
      </p:sp>
      <p:sp>
        <p:nvSpPr>
          <p:cNvPr id="5" name="Text 2"/>
          <p:cNvSpPr/>
          <p:nvPr/>
        </p:nvSpPr>
        <p:spPr>
          <a:xfrm>
            <a:off x="6145530" y="2336483"/>
            <a:ext cx="3771662" cy="621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—</a:t>
            </a:r>
            <a:endParaRPr lang="en-US" sz="4850" dirty="0"/>
          </a:p>
        </p:txBody>
      </p:sp>
      <p:sp>
        <p:nvSpPr>
          <p:cNvPr id="6" name="Text 3"/>
          <p:cNvSpPr/>
          <p:nvPr/>
        </p:nvSpPr>
        <p:spPr>
          <a:xfrm>
            <a:off x="6563797" y="3193137"/>
            <a:ext cx="293501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0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Visit our GitHub project: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145530" y="3619976"/>
            <a:ext cx="3771662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u="sng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https://github.com/hussaini021/Library_management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0199608" y="2336483"/>
            <a:ext cx="3771662" cy="621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—</a:t>
            </a:r>
            <a:endParaRPr lang="en-US" sz="4850" dirty="0"/>
          </a:p>
        </p:txBody>
      </p:sp>
      <p:sp>
        <p:nvSpPr>
          <p:cNvPr id="9" name="Text 6"/>
          <p:cNvSpPr/>
          <p:nvPr/>
        </p:nvSpPr>
        <p:spPr>
          <a:xfrm>
            <a:off x="10829925" y="3193137"/>
            <a:ext cx="251102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You'll find: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199608" y="3619976"/>
            <a:ext cx="3771662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full diagram of Structure in draw.io file</a:t>
            </a:r>
            <a:endParaRPr lang="en-US" b="1" dirty="0"/>
          </a:p>
        </p:txBody>
      </p:sp>
      <p:sp>
        <p:nvSpPr>
          <p:cNvPr id="11" name="Text 8"/>
          <p:cNvSpPr/>
          <p:nvPr/>
        </p:nvSpPr>
        <p:spPr>
          <a:xfrm>
            <a:off x="10199608" y="4288512"/>
            <a:ext cx="37716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full system diagram (image file)</a:t>
            </a:r>
            <a:endParaRPr lang="en-US" b="1" dirty="0"/>
          </a:p>
        </p:txBody>
      </p:sp>
      <p:sp>
        <p:nvSpPr>
          <p:cNvPr id="12" name="Text 9"/>
          <p:cNvSpPr/>
          <p:nvPr/>
        </p:nvSpPr>
        <p:spPr>
          <a:xfrm>
            <a:off x="10199608" y="4655701"/>
            <a:ext cx="37716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presentation file</a:t>
            </a:r>
            <a:endParaRPr lang="en-US" sz="1450" b="1" dirty="0"/>
          </a:p>
        </p:txBody>
      </p:sp>
      <p:sp>
        <p:nvSpPr>
          <p:cNvPr id="13" name="Text 10"/>
          <p:cNvSpPr/>
          <p:nvPr/>
        </p:nvSpPr>
        <p:spPr>
          <a:xfrm>
            <a:off x="8172569" y="5616059"/>
            <a:ext cx="3771662" cy="621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—</a:t>
            </a:r>
            <a:endParaRPr lang="en-US" sz="4850" dirty="0"/>
          </a:p>
        </p:txBody>
      </p:sp>
      <p:sp>
        <p:nvSpPr>
          <p:cNvPr id="14" name="Text 11"/>
          <p:cNvSpPr/>
          <p:nvPr/>
        </p:nvSpPr>
        <p:spPr>
          <a:xfrm>
            <a:off x="8802886" y="6472714"/>
            <a:ext cx="251102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Detailed README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172569" y="6899553"/>
            <a:ext cx="37716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Explaining the purpose and contents.</a:t>
            </a:r>
            <a:endParaRPr lang="en-US" b="1" dirty="0"/>
          </a:p>
        </p:txBody>
      </p:sp>
      <p:sp>
        <p:nvSpPr>
          <p:cNvPr id="16" name="Text 13"/>
          <p:cNvSpPr/>
          <p:nvPr/>
        </p:nvSpPr>
        <p:spPr>
          <a:xfrm>
            <a:off x="6145530" y="7412712"/>
            <a:ext cx="7825740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Feel free to check it out, give feedback, or use it for learning!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15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2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What is a Library?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51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library is an organized collection of books and other informational resources. These collections serve communities for reading, study, and reference.</a:t>
            </a:r>
            <a:endParaRPr lang="en-US" sz="1750" b="1" dirty="0"/>
          </a:p>
        </p:txBody>
      </p:sp>
      <p:sp>
        <p:nvSpPr>
          <p:cNvPr id="4" name="Text 2"/>
          <p:cNvSpPr/>
          <p:nvPr/>
        </p:nvSpPr>
        <p:spPr>
          <a:xfrm>
            <a:off x="793790" y="417790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libraries incorporate digital systems. These systems manage books, users, staff, and various operations.</a:t>
            </a:r>
            <a:endParaRPr lang="en-US" sz="175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36200"/>
            <a:ext cx="6244709" cy="3406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Why Use a Database for a Library?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28649"/>
            <a:ext cx="3137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Efficient Management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large numbers of books, students, and staff easily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Quick Search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Instantly find books and member information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5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Security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 data with controlled access systems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Reporting</a:t>
            </a:r>
            <a:endParaRPr lang="en-US" sz="2800" dirty="0"/>
          </a:p>
        </p:txBody>
      </p:sp>
      <p:sp>
        <p:nvSpPr>
          <p:cNvPr id="19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insights on book usage and overdue items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61426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ER Diagram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985849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087053"/>
            <a:ext cx="3038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and Faculty entities</a:t>
            </a:r>
            <a:endParaRPr lang="en-US" sz="1750" b="1" dirty="0"/>
          </a:p>
        </p:txBody>
      </p:sp>
      <p:sp>
        <p:nvSpPr>
          <p:cNvPr id="7" name="Shape 3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187547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960257"/>
            <a:ext cx="2773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450675"/>
            <a:ext cx="27734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 and material entities</a:t>
            </a:r>
            <a:endParaRPr lang="en-US" sz="1750" b="1" dirty="0"/>
          </a:p>
        </p:txBody>
      </p:sp>
      <p:sp>
        <p:nvSpPr>
          <p:cNvPr id="12" name="Shape 6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551170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Operations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814298"/>
            <a:ext cx="3865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Registration and Transaction entities</a:t>
            </a:r>
            <a:endParaRPr lang="en-US" sz="1750" b="1" dirty="0"/>
          </a:p>
        </p:txBody>
      </p:sp>
      <p:sp>
        <p:nvSpPr>
          <p:cNvPr id="17" name="Text 9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Entity-Relationship Diagram shows how library components connect. Entities relate through primary and foreign keys.</a:t>
            </a:r>
            <a:endParaRPr lang="en-US" sz="175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377" y="-2304"/>
            <a:ext cx="6999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Schema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Entities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Registration, Person, Faculty, Book, and Transaction tables form the core structure.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84705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Connections between tables establish a complete operational framework.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Primary and foreign keys ensure consistent and reliable data.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50800"/>
            <a:ext cx="14630400" cy="8229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43960" y="6268720"/>
            <a:ext cx="274320" cy="17272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Fk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2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12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Registration Table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90155"/>
            <a:ext cx="75564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197775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34148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Field Name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34148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Type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34148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2848094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299180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299180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299180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Primary Key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349841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364212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Username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364212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Varchar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364212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Foreign Key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14873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42924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Password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429244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Varchar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429244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Encrypted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479905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494276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Confirm Password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494276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Varchar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494276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Validation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6287810" y="544937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515457" y="559308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9032438" y="559308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1545610" y="559308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notes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6280190" y="63624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Registration table maintains a 1:1 relationship with the Transaction table.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Person Table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Identification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Person_id (PK), Faculty_id (FK1), Rank (FK2)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Personal Info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Name, F/Name, DOB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Contact Details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Contact-info, Email, City, Full Address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 ID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Faculty Table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Identity Fields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433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Faculty_id (PK), Full name, F/Name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Professional Info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Rank, DOB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Contact Details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Email, Full Address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Status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7690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Account Status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Maintains an M:1 optional relationship with the Transaction table.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926</Words>
  <Application>Microsoft Office PowerPoint</Application>
  <PresentationFormat>Custom</PresentationFormat>
  <Paragraphs>193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Brygada 1918 Bold</vt:lpstr>
      <vt:lpstr>Montserrat Medium</vt:lpstr>
      <vt:lpstr>Arial</vt:lpstr>
      <vt:lpstr>Merriweather Bold</vt:lpstr>
      <vt:lpstr>Calibri</vt:lpstr>
      <vt:lpstr>Open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Jaweid</cp:lastModifiedBy>
  <cp:revision>16</cp:revision>
  <dcterms:created xsi:type="dcterms:W3CDTF">2025-05-31T10:29:03Z</dcterms:created>
  <dcterms:modified xsi:type="dcterms:W3CDTF">2025-06-17T17:29:39Z</dcterms:modified>
</cp:coreProperties>
</file>